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0" r:id="rId2"/>
    <p:sldId id="291" r:id="rId3"/>
    <p:sldId id="292" r:id="rId4"/>
    <p:sldId id="293" r:id="rId5"/>
    <p:sldId id="294" r:id="rId6"/>
    <p:sldId id="295" r:id="rId7"/>
    <p:sldId id="296" r:id="rId8"/>
    <p:sldId id="297" r:id="rId9"/>
    <p:sldId id="299" r:id="rId10"/>
    <p:sldId id="300" r:id="rId11"/>
    <p:sldId id="301" r:id="rId12"/>
    <p:sldId id="302" r:id="rId13"/>
    <p:sldId id="303" r:id="rId14"/>
    <p:sldId id="304" r:id="rId15"/>
    <p:sldId id="305" r:id="rId16"/>
    <p:sldId id="307" r:id="rId17"/>
    <p:sldId id="308" r:id="rId18"/>
    <p:sldId id="309" r:id="rId19"/>
    <p:sldId id="310" r:id="rId20"/>
    <p:sldId id="311" r:id="rId21"/>
    <p:sldId id="312" r:id="rId22"/>
    <p:sldId id="313" r:id="rId23"/>
    <p:sldId id="314" r:id="rId24"/>
    <p:sldId id="315" r:id="rId25"/>
    <p:sldId id="316" r:id="rId26"/>
    <p:sldId id="317" r:id="rId27"/>
    <p:sldId id="298" r:id="rId28"/>
    <p:sldId id="275" r:id="rId29"/>
    <p:sldId id="318" r:id="rId3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380" autoAdjust="0"/>
  </p:normalViewPr>
  <p:slideViewPr>
    <p:cSldViewPr snapToGrid="0">
      <p:cViewPr varScale="1">
        <p:scale>
          <a:sx n="79" d="100"/>
          <a:sy n="79" d="100"/>
        </p:scale>
        <p:origin x="10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66EB33-1E77-4D66-BDB2-7A17B70EEB4B}" type="datetimeFigureOut">
              <a:rPr kumimoji="1" lang="ja-JP" altLang="en-US" smtClean="0"/>
              <a:t>2024/6/8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9FD294-082D-4CA9-8692-23CE928FAC9F}" type="slidenum">
              <a:rPr kumimoji="1" lang="ja-JP" altLang="en-US" smtClean="0"/>
              <a:t>‹#›</a:t>
            </a:fld>
            <a:endParaRPr kumimoji="1" lang="ja-JP" altLang="en-US"/>
          </a:p>
        </p:txBody>
      </p:sp>
    </p:spTree>
    <p:extLst>
      <p:ext uri="{BB962C8B-B14F-4D97-AF65-F5344CB8AC3E}">
        <p14:creationId xmlns:p14="http://schemas.microsoft.com/office/powerpoint/2010/main" val="20662426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事故を未然に防ぐためには、</a:t>
            </a:r>
            <a:r>
              <a:rPr kumimoji="1" lang="en-US" altLang="ja-JP" dirty="0"/>
              <a:t>“</a:t>
            </a:r>
            <a:r>
              <a:rPr kumimoji="1" lang="ja-JP" altLang="en-US" dirty="0"/>
              <a:t>まどろんだ状態</a:t>
            </a:r>
            <a:r>
              <a:rPr kumimoji="1" lang="en-US" altLang="ja-JP" dirty="0"/>
              <a:t>”</a:t>
            </a:r>
            <a:r>
              <a:rPr kumimoji="1" lang="ja-JP" altLang="en-US" dirty="0"/>
              <a:t>を検知するのがとても重要。よってより細かい粒度の分類レベルが必要。</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49FD294-082D-4CA9-8692-23CE928FAC9F}" type="slidenum">
              <a:rPr kumimoji="1" lang="ja-JP" altLang="en-US" smtClean="0"/>
              <a:t>8</a:t>
            </a:fld>
            <a:endParaRPr kumimoji="1" lang="ja-JP" altLang="en-US"/>
          </a:p>
        </p:txBody>
      </p:sp>
    </p:spTree>
    <p:extLst>
      <p:ext uri="{BB962C8B-B14F-4D97-AF65-F5344CB8AC3E}">
        <p14:creationId xmlns:p14="http://schemas.microsoft.com/office/powerpoint/2010/main" val="1786635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被験者数を増やすの汎化性能を向上させるため。</a:t>
            </a:r>
            <a:endParaRPr kumimoji="1" lang="en-US" altLang="ja-JP" dirty="0"/>
          </a:p>
          <a:p>
            <a:endParaRPr kumimoji="1" lang="en-US" altLang="ja-JP" dirty="0"/>
          </a:p>
          <a:p>
            <a:r>
              <a:rPr kumimoji="1" lang="ja-JP" altLang="en-US" dirty="0"/>
              <a:t>また、今回の実験では、訓練データと検証データで同じ被験者を含んでいたが、</a:t>
            </a:r>
            <a:endParaRPr kumimoji="1" lang="en-US" altLang="ja-JP" dirty="0"/>
          </a:p>
          <a:p>
            <a:r>
              <a:rPr kumimoji="1" lang="ja-JP" altLang="en-US" dirty="0"/>
              <a:t>実際の応用では未知の人に対しても使えるモデルでないといけない。</a:t>
            </a:r>
            <a:endParaRPr kumimoji="1" lang="en-US" altLang="ja-JP" dirty="0"/>
          </a:p>
          <a:p>
            <a:r>
              <a:rPr kumimoji="1" lang="ja-JP" altLang="en-US" dirty="0"/>
              <a:t>そこで、本来ならば、訓練データと検証データを分けたモデル構築を行う必要がある。</a:t>
            </a:r>
          </a:p>
        </p:txBody>
      </p:sp>
      <p:sp>
        <p:nvSpPr>
          <p:cNvPr id="4" name="スライド番号プレースホルダー 3"/>
          <p:cNvSpPr>
            <a:spLocks noGrp="1"/>
          </p:cNvSpPr>
          <p:nvPr>
            <p:ph type="sldNum" sz="quarter" idx="5"/>
          </p:nvPr>
        </p:nvSpPr>
        <p:spPr/>
        <p:txBody>
          <a:bodyPr/>
          <a:lstStyle/>
          <a:p>
            <a:fld id="{B49FD294-082D-4CA9-8692-23CE928FAC9F}" type="slidenum">
              <a:rPr kumimoji="1" lang="ja-JP" altLang="en-US" smtClean="0"/>
              <a:t>26</a:t>
            </a:fld>
            <a:endParaRPr kumimoji="1" lang="ja-JP" altLang="en-US"/>
          </a:p>
        </p:txBody>
      </p:sp>
    </p:spTree>
    <p:extLst>
      <p:ext uri="{BB962C8B-B14F-4D97-AF65-F5344CB8AC3E}">
        <p14:creationId xmlns:p14="http://schemas.microsoft.com/office/powerpoint/2010/main" val="3632097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脳波よりも心電図の方が先行研究においては精度が良かったので、今回も心電図をもちいた。</a:t>
            </a:r>
            <a:endParaRPr kumimoji="1" lang="en-US" altLang="ja-JP" dirty="0"/>
          </a:p>
          <a:p>
            <a:r>
              <a:rPr kumimoji="1" lang="ja-JP" altLang="en-US" dirty="0"/>
              <a:t>また、がん線図に関しては目元にバッチを貼って計測する必要があるため実用的ではなく、より実用的な、腕に付けることで計測できる筋電図を使用することとした。</a:t>
            </a:r>
            <a:endParaRPr kumimoji="1" lang="en-US" altLang="ja-JP" dirty="0"/>
          </a:p>
          <a:p>
            <a:endParaRPr kumimoji="1" lang="en-US" altLang="ja-JP" dirty="0"/>
          </a:p>
          <a:p>
            <a:r>
              <a:rPr kumimoji="1" lang="en-US" altLang="ja-JP" dirty="0"/>
              <a:t>DROZY</a:t>
            </a:r>
            <a:r>
              <a:rPr kumimoji="1" lang="ja-JP" altLang="en-US" dirty="0"/>
              <a:t>に含まれるデータセットでは</a:t>
            </a:r>
            <a:endParaRPr kumimoji="1" lang="en-US" altLang="ja-JP" dirty="0"/>
          </a:p>
          <a:p>
            <a:r>
              <a:rPr kumimoji="1" lang="en-US" altLang="ja-JP" dirty="0"/>
              <a:t>14</a:t>
            </a:r>
            <a:r>
              <a:rPr kumimoji="1" lang="ja-JP" altLang="en-US" dirty="0"/>
              <a:t>人の被験者が眠らずに</a:t>
            </a:r>
            <a:r>
              <a:rPr kumimoji="1" lang="en-US" altLang="ja-JP" dirty="0"/>
              <a:t>2</a:t>
            </a:r>
            <a:r>
              <a:rPr kumimoji="1" lang="ja-JP" altLang="en-US" dirty="0"/>
              <a:t>日間連続して実験を行うことにより収集されたデータとなる。</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B49FD294-082D-4CA9-8692-23CE928FAC9F}" type="slidenum">
              <a:rPr kumimoji="1" lang="ja-JP" altLang="en-US" smtClean="0"/>
              <a:t>11</a:t>
            </a:fld>
            <a:endParaRPr kumimoji="1" lang="ja-JP" altLang="en-US"/>
          </a:p>
        </p:txBody>
      </p:sp>
    </p:spTree>
    <p:extLst>
      <p:ext uri="{BB962C8B-B14F-4D97-AF65-F5344CB8AC3E}">
        <p14:creationId xmlns:p14="http://schemas.microsoft.com/office/powerpoint/2010/main" val="976885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KSS</a:t>
            </a:r>
            <a:r>
              <a:rPr kumimoji="1" lang="ja-JP" altLang="en-US" dirty="0"/>
              <a:t>の分類レベル</a:t>
            </a:r>
            <a:r>
              <a:rPr kumimoji="1" lang="en-US" altLang="ja-JP" dirty="0"/>
              <a:t>(2,3,4,8)</a:t>
            </a:r>
            <a:r>
              <a:rPr kumimoji="1" lang="ja-JP" altLang="en-US" dirty="0"/>
              <a:t>ごとに、学習モデルをそれぞれ構築する。</a:t>
            </a:r>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B49FD294-082D-4CA9-8692-23CE928FAC9F}" type="slidenum">
              <a:rPr kumimoji="1" lang="ja-JP" altLang="en-US" smtClean="0"/>
              <a:t>13</a:t>
            </a:fld>
            <a:endParaRPr kumimoji="1" lang="ja-JP" altLang="en-US"/>
          </a:p>
        </p:txBody>
      </p:sp>
    </p:spTree>
    <p:extLst>
      <p:ext uri="{BB962C8B-B14F-4D97-AF65-F5344CB8AC3E}">
        <p14:creationId xmlns:p14="http://schemas.microsoft.com/office/powerpoint/2010/main" val="3099989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3</a:t>
            </a:r>
            <a:r>
              <a:rPr kumimoji="1" lang="ja-JP" altLang="en-US" dirty="0"/>
              <a:t>秒幅を使ったのは、先行研究で</a:t>
            </a:r>
            <a:r>
              <a:rPr kumimoji="1" lang="en-US" altLang="ja-JP" dirty="0"/>
              <a:t>3</a:t>
            </a:r>
            <a:r>
              <a:rPr kumimoji="1" lang="ja-JP" altLang="en-US" dirty="0"/>
              <a:t>秒の</a:t>
            </a:r>
            <a:r>
              <a:rPr kumimoji="1" lang="en-US" altLang="ja-JP" dirty="0"/>
              <a:t>window size</a:t>
            </a:r>
            <a:r>
              <a:rPr kumimoji="1" lang="ja-JP" altLang="en-US" dirty="0"/>
              <a:t>が最も精度が良かったから。</a:t>
            </a:r>
          </a:p>
        </p:txBody>
      </p:sp>
      <p:sp>
        <p:nvSpPr>
          <p:cNvPr id="4" name="スライド番号プレースホルダー 3"/>
          <p:cNvSpPr>
            <a:spLocks noGrp="1"/>
          </p:cNvSpPr>
          <p:nvPr>
            <p:ph type="sldNum" sz="quarter" idx="5"/>
          </p:nvPr>
        </p:nvSpPr>
        <p:spPr/>
        <p:txBody>
          <a:bodyPr/>
          <a:lstStyle/>
          <a:p>
            <a:fld id="{B49FD294-082D-4CA9-8692-23CE928FAC9F}" type="slidenum">
              <a:rPr kumimoji="1" lang="ja-JP" altLang="en-US" smtClean="0"/>
              <a:t>14</a:t>
            </a:fld>
            <a:endParaRPr kumimoji="1" lang="ja-JP" altLang="en-US"/>
          </a:p>
        </p:txBody>
      </p:sp>
    </p:spTree>
    <p:extLst>
      <p:ext uri="{BB962C8B-B14F-4D97-AF65-F5344CB8AC3E}">
        <p14:creationId xmlns:p14="http://schemas.microsoft.com/office/powerpoint/2010/main" val="2928666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次の</a:t>
            </a:r>
            <a:r>
              <a:rPr kumimoji="1" lang="en-US" altLang="ja-JP" dirty="0"/>
              <a:t>window</a:t>
            </a:r>
            <a:r>
              <a:rPr kumimoji="1" lang="ja-JP" altLang="en-US" dirty="0"/>
              <a:t>では、前の</a:t>
            </a:r>
            <a:r>
              <a:rPr kumimoji="1" lang="en-US" altLang="ja-JP" dirty="0"/>
              <a:t>window</a:t>
            </a:r>
            <a:r>
              <a:rPr kumimoji="1" lang="ja-JP" altLang="en-US" dirty="0"/>
              <a:t>の後ろ</a:t>
            </a:r>
            <a:r>
              <a:rPr kumimoji="1" lang="en-US" altLang="ja-JP" dirty="0"/>
              <a:t>1.5</a:t>
            </a:r>
            <a:r>
              <a:rPr kumimoji="1" lang="ja-JP" altLang="en-US" dirty="0"/>
              <a:t>秒を重複させる形で</a:t>
            </a:r>
            <a:r>
              <a:rPr kumimoji="1" lang="en-US" altLang="ja-JP" dirty="0"/>
              <a:t>Window</a:t>
            </a:r>
            <a:r>
              <a:rPr kumimoji="1" lang="ja-JP" altLang="en-US" dirty="0"/>
              <a:t>を取る。</a:t>
            </a:r>
            <a:endParaRPr kumimoji="1" lang="en-US" altLang="ja-JP" dirty="0"/>
          </a:p>
          <a:p>
            <a:r>
              <a:rPr kumimoji="1" lang="ja-JP" altLang="en-US" dirty="0"/>
              <a:t>こうすることによって、信号の切れ目でパターンの特徴を失うことを回避している。</a:t>
            </a:r>
            <a:endParaRPr kumimoji="1" lang="en-US" altLang="ja-JP" dirty="0"/>
          </a:p>
          <a:p>
            <a:r>
              <a:rPr kumimoji="1" lang="ja-JP" altLang="en-US" dirty="0"/>
              <a:t>スライドでは心電図について説明しているが、この</a:t>
            </a:r>
            <a:r>
              <a:rPr kumimoji="1" lang="en-US" altLang="ja-JP" dirty="0"/>
              <a:t>sliding window</a:t>
            </a:r>
            <a:r>
              <a:rPr kumimoji="1" lang="ja-JP" altLang="en-US" dirty="0"/>
              <a:t>は筋電図でも同様に行う。</a:t>
            </a:r>
          </a:p>
        </p:txBody>
      </p:sp>
      <p:sp>
        <p:nvSpPr>
          <p:cNvPr id="4" name="スライド番号プレースホルダー 3"/>
          <p:cNvSpPr>
            <a:spLocks noGrp="1"/>
          </p:cNvSpPr>
          <p:nvPr>
            <p:ph type="sldNum" sz="quarter" idx="5"/>
          </p:nvPr>
        </p:nvSpPr>
        <p:spPr/>
        <p:txBody>
          <a:bodyPr/>
          <a:lstStyle/>
          <a:p>
            <a:fld id="{B49FD294-082D-4CA9-8692-23CE928FAC9F}" type="slidenum">
              <a:rPr kumimoji="1" lang="ja-JP" altLang="en-US" smtClean="0"/>
              <a:t>15</a:t>
            </a:fld>
            <a:endParaRPr kumimoji="1" lang="ja-JP" altLang="en-US"/>
          </a:p>
        </p:txBody>
      </p:sp>
    </p:spTree>
    <p:extLst>
      <p:ext uri="{BB962C8B-B14F-4D97-AF65-F5344CB8AC3E}">
        <p14:creationId xmlns:p14="http://schemas.microsoft.com/office/powerpoint/2010/main" val="280018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49FD294-082D-4CA9-8692-23CE928FAC9F}" type="slidenum">
              <a:rPr kumimoji="1" lang="ja-JP" altLang="en-US" smtClean="0"/>
              <a:t>16</a:t>
            </a:fld>
            <a:endParaRPr kumimoji="1" lang="ja-JP" altLang="en-US"/>
          </a:p>
        </p:txBody>
      </p:sp>
    </p:spTree>
    <p:extLst>
      <p:ext uri="{BB962C8B-B14F-4D97-AF65-F5344CB8AC3E}">
        <p14:creationId xmlns:p14="http://schemas.microsoft.com/office/powerpoint/2010/main" val="4032502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1D CNN</a:t>
            </a:r>
            <a:r>
              <a:rPr kumimoji="1" lang="ja-JP" altLang="en-US" dirty="0"/>
              <a:t>のカーネルサイズが</a:t>
            </a:r>
            <a:r>
              <a:rPr kumimoji="1" lang="en-US" altLang="ja-JP" dirty="0"/>
              <a:t>25</a:t>
            </a:r>
            <a:r>
              <a:rPr kumimoji="1" lang="ja-JP" altLang="en-US" dirty="0"/>
              <a:t>なのは、先行研究で</a:t>
            </a:r>
            <a:r>
              <a:rPr kumimoji="1" lang="en-US" altLang="ja-JP" dirty="0"/>
              <a:t>25</a:t>
            </a:r>
            <a:r>
              <a:rPr kumimoji="1" lang="ja-JP" altLang="en-US" dirty="0"/>
              <a:t>が一番精度が高かったから。</a:t>
            </a:r>
          </a:p>
        </p:txBody>
      </p:sp>
      <p:sp>
        <p:nvSpPr>
          <p:cNvPr id="4" name="スライド番号プレースホルダー 3"/>
          <p:cNvSpPr>
            <a:spLocks noGrp="1"/>
          </p:cNvSpPr>
          <p:nvPr>
            <p:ph type="sldNum" sz="quarter" idx="5"/>
          </p:nvPr>
        </p:nvSpPr>
        <p:spPr/>
        <p:txBody>
          <a:bodyPr/>
          <a:lstStyle/>
          <a:p>
            <a:fld id="{B49FD294-082D-4CA9-8692-23CE928FAC9F}" type="slidenum">
              <a:rPr kumimoji="1" lang="ja-JP" altLang="en-US" smtClean="0"/>
              <a:t>17</a:t>
            </a:fld>
            <a:endParaRPr kumimoji="1" lang="ja-JP" altLang="en-US"/>
          </a:p>
        </p:txBody>
      </p:sp>
    </p:spTree>
    <p:extLst>
      <p:ext uri="{BB962C8B-B14F-4D97-AF65-F5344CB8AC3E}">
        <p14:creationId xmlns:p14="http://schemas.microsoft.com/office/powerpoint/2010/main" val="3979838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Units</a:t>
            </a:r>
            <a:r>
              <a:rPr kumimoji="1" lang="ja-JP" altLang="en-US" dirty="0"/>
              <a:t>とは</a:t>
            </a:r>
            <a:r>
              <a:rPr kumimoji="1" lang="en-US" altLang="ja-JP" dirty="0"/>
              <a:t>LSTM</a:t>
            </a:r>
            <a:r>
              <a:rPr kumimoji="1" lang="ja-JP" altLang="en-US" dirty="0"/>
              <a:t>層の隠れベクトルの次元数。</a:t>
            </a:r>
            <a:endParaRPr kumimoji="1" lang="en-US" altLang="ja-JP" dirty="0"/>
          </a:p>
          <a:p>
            <a:r>
              <a:rPr kumimoji="1" lang="en-US" altLang="ja-JP" dirty="0"/>
              <a:t>units</a:t>
            </a:r>
            <a:r>
              <a:rPr kumimoji="1" lang="ja-JP" altLang="en-US" dirty="0"/>
              <a:t>数、</a:t>
            </a:r>
            <a:r>
              <a:rPr kumimoji="1" lang="en-US" altLang="ja-JP" dirty="0"/>
              <a:t>dropout</a:t>
            </a:r>
            <a:r>
              <a:rPr kumimoji="1" lang="ja-JP" altLang="en-US" dirty="0"/>
              <a:t>率については実験的に最適な値を選んだ。</a:t>
            </a:r>
          </a:p>
        </p:txBody>
      </p:sp>
      <p:sp>
        <p:nvSpPr>
          <p:cNvPr id="4" name="スライド番号プレースホルダー 3"/>
          <p:cNvSpPr>
            <a:spLocks noGrp="1"/>
          </p:cNvSpPr>
          <p:nvPr>
            <p:ph type="sldNum" sz="quarter" idx="5"/>
          </p:nvPr>
        </p:nvSpPr>
        <p:spPr/>
        <p:txBody>
          <a:bodyPr/>
          <a:lstStyle/>
          <a:p>
            <a:fld id="{B49FD294-082D-4CA9-8692-23CE928FAC9F}" type="slidenum">
              <a:rPr kumimoji="1" lang="ja-JP" altLang="en-US" smtClean="0"/>
              <a:t>19</a:t>
            </a:fld>
            <a:endParaRPr kumimoji="1" lang="ja-JP" altLang="en-US"/>
          </a:p>
        </p:txBody>
      </p:sp>
    </p:spTree>
    <p:extLst>
      <p:ext uri="{BB962C8B-B14F-4D97-AF65-F5344CB8AC3E}">
        <p14:creationId xmlns:p14="http://schemas.microsoft.com/office/powerpoint/2010/main" val="1327661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シングルモーダルの場合は、</a:t>
            </a:r>
            <a:endParaRPr kumimoji="1" lang="en-US" altLang="ja-JP" dirty="0"/>
          </a:p>
          <a:p>
            <a:r>
              <a:rPr kumimoji="1" lang="ja-JP" altLang="en-US" dirty="0"/>
              <a:t>　・生体信号：心電図</a:t>
            </a:r>
            <a:endParaRPr kumimoji="1" lang="en-US" altLang="ja-JP" dirty="0"/>
          </a:p>
          <a:p>
            <a:r>
              <a:rPr kumimoji="1" lang="ja-JP" altLang="en-US" dirty="0"/>
              <a:t>　・モデル：</a:t>
            </a:r>
            <a:r>
              <a:rPr kumimoji="1" lang="en-US" altLang="ja-JP" dirty="0"/>
              <a:t>CNN</a:t>
            </a:r>
          </a:p>
          <a:p>
            <a:r>
              <a:rPr kumimoji="1" lang="ja-JP" altLang="en-US" dirty="0"/>
              <a:t>の組み合わせの時が、全ての分類レベルにおいて精度が最も高かった。</a:t>
            </a:r>
            <a:endParaRPr kumimoji="1" lang="en-US" altLang="ja-JP" dirty="0"/>
          </a:p>
          <a:p>
            <a:endParaRPr kumimoji="1" lang="en-US" altLang="ja-JP" dirty="0"/>
          </a:p>
          <a:p>
            <a:r>
              <a:rPr kumimoji="1" lang="ja-JP" altLang="en-US" dirty="0"/>
              <a:t>マルチモーダルでは、</a:t>
            </a:r>
            <a:endParaRPr kumimoji="1" lang="en-US" altLang="ja-JP" dirty="0"/>
          </a:p>
          <a:p>
            <a:r>
              <a:rPr kumimoji="1" lang="ja-JP" altLang="en-US" dirty="0"/>
              <a:t>　・心電図が</a:t>
            </a:r>
            <a:r>
              <a:rPr kumimoji="1" lang="en-US" altLang="ja-JP" dirty="0"/>
              <a:t>CNN</a:t>
            </a:r>
          </a:p>
          <a:p>
            <a:r>
              <a:rPr kumimoji="1" lang="ja-JP" altLang="en-US" dirty="0"/>
              <a:t>　・筋電図が</a:t>
            </a:r>
            <a:r>
              <a:rPr kumimoji="1" lang="en-US" altLang="ja-JP" dirty="0"/>
              <a:t>LSTM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の組み合わせの時が、全ての分類レベルにおいて精度が最も高かった。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B49FD294-082D-4CA9-8692-23CE928FAC9F}" type="slidenum">
              <a:rPr kumimoji="1" lang="ja-JP" altLang="en-US" smtClean="0"/>
              <a:t>22</a:t>
            </a:fld>
            <a:endParaRPr kumimoji="1" lang="ja-JP" altLang="en-US"/>
          </a:p>
        </p:txBody>
      </p:sp>
    </p:spTree>
    <p:extLst>
      <p:ext uri="{BB962C8B-B14F-4D97-AF65-F5344CB8AC3E}">
        <p14:creationId xmlns:p14="http://schemas.microsoft.com/office/powerpoint/2010/main" val="1212791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EA6C16-D7B8-3ECC-FDC5-959327BC911E}"/>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34AD9FD-C1A2-FA64-CEEA-0D55B5D70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C898621-D105-0CE9-27D1-A8AF4FBA0E3E}"/>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0A5EB7AC-3FAC-2039-978F-5BA3DFC1EE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B29266-62B1-86F9-261E-67E59B0D7101}"/>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2740202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2B6572-3EC8-BA85-3A0C-96D2B48D4C4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3D3302F-338C-05E5-3087-92A75E80BB95}"/>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8DC2AD1-800C-FC71-8849-CC6B57E9EFD7}"/>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E4580A90-1EEF-2D15-BC23-D56B64EDABB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9D5C7C4-F4A6-5756-D2B6-7A954FBA0C88}"/>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73636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2AA5748-BCED-D691-E324-375727F7C6B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3564CBA-BB06-4BBD-CEF4-5F2B33A6F75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FD4A25-F0BA-6D2A-1657-D019CA2FBBF9}"/>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57CFE0AC-8A8D-CBBC-3565-F70B3B9FC4F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C626F97-23CC-EF7E-45D9-3ED71C0E79F6}"/>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566309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C55260-8AB6-1BC6-FDC0-CB9AED477C2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6027CAB-D5B5-C671-C154-865C6C314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0B9F2D8-8200-9085-0F0C-25158EB8DF19}"/>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E5E2B035-82AA-8406-EE8A-C64CD584C6C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2AB0815-8717-0833-0DFB-ECEDF9900BE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3401559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0C3943-0100-69BE-AD84-7F016B6BE26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544E1F-9A00-FF93-1C70-A4144AFDF6A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057FDD9-28A3-6633-A0B6-8EBAF41C1927}"/>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F24B463E-BC70-CFF9-37CE-6C6A78C512B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282089-B131-581C-B5F3-B5005144AF77}"/>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08971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40D8A7-0B20-1763-213D-C1B51525CD2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60EB352-8777-53E5-B3C6-ABD0D0F2F1F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1554EF7-D90B-EDFA-6837-17FE5FB8EE4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88939E9-F0BC-129C-08FE-3F9D829E19A0}"/>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6" name="フッター プレースホルダー 5">
            <a:extLst>
              <a:ext uri="{FF2B5EF4-FFF2-40B4-BE49-F238E27FC236}">
                <a16:creationId xmlns:a16="http://schemas.microsoft.com/office/drawing/2014/main" id="{E1446B08-F017-26AD-BFE8-DBBF487CD7D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229DAE5-7466-5CBF-9616-6EE98B869BCE}"/>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2777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FA1E65-989D-5E0A-043F-A64FFE30A5F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83790C-6801-BA6E-464E-73942EBB70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8070F339-9639-3273-F9FE-20465F54C2B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5CC56D9-14D7-E2D1-9954-13EFF00500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F832CB04-CAB2-3321-9ABB-B68C0253B89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53BD498-A81E-339A-7ED9-ED4CAA548F3D}"/>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8" name="フッター プレースホルダー 7">
            <a:extLst>
              <a:ext uri="{FF2B5EF4-FFF2-40B4-BE49-F238E27FC236}">
                <a16:creationId xmlns:a16="http://schemas.microsoft.com/office/drawing/2014/main" id="{83D12228-523B-7311-1B8A-6EBF438EC340}"/>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1B22357D-5E25-65FE-67BD-5496F4B15A13}"/>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288453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41D9AB-F48E-8BB0-1EB4-1F42421AC46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53E8D40-F000-C14A-9AB6-6258EF5005C6}"/>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4" name="フッター プレースホルダー 3">
            <a:extLst>
              <a:ext uri="{FF2B5EF4-FFF2-40B4-BE49-F238E27FC236}">
                <a16:creationId xmlns:a16="http://schemas.microsoft.com/office/drawing/2014/main" id="{2C5AFA5E-CD92-C82B-1ADC-78F05CCCCCE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1E91B96-8B4B-EE35-D6BA-58C69F0863DD}"/>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327921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65C5692-AB27-DBEF-B1DB-7286CC4D32FE}"/>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3" name="フッター プレースホルダー 2">
            <a:extLst>
              <a:ext uri="{FF2B5EF4-FFF2-40B4-BE49-F238E27FC236}">
                <a16:creationId xmlns:a16="http://schemas.microsoft.com/office/drawing/2014/main" id="{F45F834B-0589-B8C3-12E5-9679DE7C3E4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8995981-27A9-669D-1805-50BC9335864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64290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685F99-436D-F8F4-CFC2-011C00CDF8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CEFADD-98EF-24F5-30F6-DFD1A9005C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2DC9592-7FE7-5D0F-5255-088FB9860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465025A-4D04-6113-5DCB-EB8EC4F7DB32}"/>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6" name="フッター プレースホルダー 5">
            <a:extLst>
              <a:ext uri="{FF2B5EF4-FFF2-40B4-BE49-F238E27FC236}">
                <a16:creationId xmlns:a16="http://schemas.microsoft.com/office/drawing/2014/main" id="{401180C7-1965-926D-C3D2-1423223FD60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ACEB06-E011-C235-6008-137472E1A69B}"/>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124766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5AB44-AE99-1C9D-CFF7-00E6A7F1912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DAEADF4-E213-B46A-645E-5FB9A9EEA8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625BCD1B-E870-F64E-2CCC-B47DEB9C2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854A579-A90A-33BB-2D5E-21A5340CA716}"/>
              </a:ext>
            </a:extLst>
          </p:cNvPr>
          <p:cNvSpPr>
            <a:spLocks noGrp="1"/>
          </p:cNvSpPr>
          <p:nvPr>
            <p:ph type="dt" sz="half" idx="10"/>
          </p:nvPr>
        </p:nvSpPr>
        <p:spPr/>
        <p:txBody>
          <a:bodyPr/>
          <a:lstStyle/>
          <a:p>
            <a:fld id="{78817823-3052-40E3-893C-AF0232C166B4}" type="datetimeFigureOut">
              <a:rPr kumimoji="1" lang="ja-JP" altLang="en-US" smtClean="0"/>
              <a:t>2024/6/8</a:t>
            </a:fld>
            <a:endParaRPr kumimoji="1" lang="ja-JP" altLang="en-US"/>
          </a:p>
        </p:txBody>
      </p:sp>
      <p:sp>
        <p:nvSpPr>
          <p:cNvPr id="6" name="フッター プレースホルダー 5">
            <a:extLst>
              <a:ext uri="{FF2B5EF4-FFF2-40B4-BE49-F238E27FC236}">
                <a16:creationId xmlns:a16="http://schemas.microsoft.com/office/drawing/2014/main" id="{5BF918FF-9831-8742-1E43-5CDE5133CDF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6D499B-E3CF-7DAD-58AD-701AC9FC3229}"/>
              </a:ext>
            </a:extLst>
          </p:cNvPr>
          <p:cNvSpPr>
            <a:spLocks noGrp="1"/>
          </p:cNvSpPr>
          <p:nvPr>
            <p:ph type="sldNum" sz="quarter" idx="12"/>
          </p:nvPr>
        </p:nvSpPr>
        <p:spPr/>
        <p:txBody>
          <a:body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4166005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2B61A8B-2BB2-1786-E11F-B64DA59837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643C887-35BA-6329-3DC7-44EEF1D52A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617D71-98BD-CA30-492A-199B615300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817823-3052-40E3-893C-AF0232C166B4}" type="datetimeFigureOut">
              <a:rPr kumimoji="1" lang="ja-JP" altLang="en-US" smtClean="0"/>
              <a:t>2024/6/8</a:t>
            </a:fld>
            <a:endParaRPr kumimoji="1" lang="ja-JP" altLang="en-US"/>
          </a:p>
        </p:txBody>
      </p:sp>
      <p:sp>
        <p:nvSpPr>
          <p:cNvPr id="5" name="フッター プレースホルダー 4">
            <a:extLst>
              <a:ext uri="{FF2B5EF4-FFF2-40B4-BE49-F238E27FC236}">
                <a16:creationId xmlns:a16="http://schemas.microsoft.com/office/drawing/2014/main" id="{50F5C4A8-AA96-CD8C-9224-D9E2733194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12EECC-799D-59B6-F550-3CD364B5EF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F9DFD7-A0B7-4744-82D3-5F2A0B4D1D9F}" type="slidenum">
              <a:rPr kumimoji="1" lang="ja-JP" altLang="en-US" smtClean="0"/>
              <a:t>‹#›</a:t>
            </a:fld>
            <a:endParaRPr kumimoji="1" lang="ja-JP" altLang="en-US"/>
          </a:p>
        </p:txBody>
      </p:sp>
    </p:spTree>
    <p:extLst>
      <p:ext uri="{BB962C8B-B14F-4D97-AF65-F5344CB8AC3E}">
        <p14:creationId xmlns:p14="http://schemas.microsoft.com/office/powerpoint/2010/main" val="854981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8EAE020-72DF-2E80-8423-A60D00919A5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6067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D27BCB8-C118-1692-7D6C-C756AC3EED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15073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C424160-23EA-2282-6423-34D3F05BA5C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05494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5722447-9E75-291F-6B7B-610203D9E78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64208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8821AE7-D7AB-8B8B-F31E-ADB8961FB71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9458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2A16757-3DD7-227C-5575-E77F405636F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70789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0AA1A14-E305-964D-0278-59594F4A6E9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72939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E099E62-4C72-7748-A77A-B18365D16F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16686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30CE437-95D7-D41E-D417-70753CA10BC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835582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89B3C76-2F60-0C25-3EAE-2D44F812E2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7361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7C24D18-6D3E-A7D9-AE63-07CB1CFEE94F}"/>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54698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505F30C-FD94-BAFA-E566-AB147625E3D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3109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17C1FDB-B473-7185-BDC3-A53B61E618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137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C7E9476-30BA-A5AC-48FC-D652797A0AA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5101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5AD31EE-4E70-399B-3D35-BA5FBDB6DB3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5737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F1B4F1D-2614-3B30-726E-842C896669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86545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B27B89E-5BC6-B05D-B13F-6BABC12AA9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14549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7188F1C-FF10-6AE5-CE7E-F10CDCD869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43062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A5D0F02-C6DA-1A3D-3902-58BF63FBCA7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36227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628537" y="1541417"/>
            <a:ext cx="6484983" cy="3447098"/>
          </a:xfrm>
          <a:prstGeom prst="rect">
            <a:avLst/>
          </a:prstGeom>
          <a:noFill/>
        </p:spPr>
        <p:txBody>
          <a:bodyPr wrap="square" rtlCol="0">
            <a:spAutoFit/>
          </a:bodyPr>
          <a:lstStyle/>
          <a:p>
            <a:r>
              <a:rPr kumimoji="1" lang="en-US" altLang="ja-JP" sz="20000" dirty="0">
                <a:solidFill>
                  <a:srgbClr val="3333FF"/>
                </a:solidFill>
                <a:latin typeface="Meiryo UI" panose="020B0604030504040204" pitchFamily="50" charset="-128"/>
                <a:ea typeface="Meiryo UI" panose="020B0604030504040204" pitchFamily="50" charset="-128"/>
              </a:rPr>
              <a:t>Q</a:t>
            </a:r>
            <a:r>
              <a:rPr kumimoji="1" lang="ja-JP" altLang="en-US" sz="20000" dirty="0">
                <a:latin typeface="Meiryo UI" panose="020B0604030504040204" pitchFamily="50" charset="-128"/>
                <a:ea typeface="Meiryo UI" panose="020B0604030504040204" pitchFamily="50" charset="-128"/>
              </a:rPr>
              <a:t>＆</a:t>
            </a:r>
            <a:r>
              <a:rPr kumimoji="1" lang="en-US" altLang="ja-JP" sz="20000" dirty="0">
                <a:solidFill>
                  <a:srgbClr val="FF5050"/>
                </a:solidFill>
                <a:latin typeface="Meiryo UI" panose="020B0604030504040204" pitchFamily="50" charset="-128"/>
                <a:ea typeface="Meiryo UI" panose="020B0604030504040204" pitchFamily="50" charset="-128"/>
              </a:rPr>
              <a:t>A</a:t>
            </a: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093848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B7448F-2064-3DB8-6279-38649155724A}"/>
              </a:ext>
            </a:extLst>
          </p:cNvPr>
          <p:cNvSpPr txBox="1"/>
          <p:nvPr/>
        </p:nvSpPr>
        <p:spPr>
          <a:xfrm>
            <a:off x="200297" y="200297"/>
            <a:ext cx="11887200" cy="2031325"/>
          </a:xfrm>
          <a:prstGeom prst="rect">
            <a:avLst/>
          </a:prstGeom>
          <a:noFill/>
        </p:spPr>
        <p:txBody>
          <a:bodyPr wrap="square" rtlCol="0">
            <a:spAutoFit/>
          </a:bodyPr>
          <a:lstStyle/>
          <a:p>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3333FF"/>
                </a:solidFill>
                <a:latin typeface="Meiryo UI" panose="020B0604030504040204" pitchFamily="50" charset="-128"/>
                <a:ea typeface="Meiryo UI" panose="020B0604030504040204" pitchFamily="50" charset="-128"/>
              </a:rPr>
              <a:t>Q</a:t>
            </a:r>
            <a:r>
              <a:rPr kumimoji="1" lang="ja-JP" altLang="en-US" dirty="0">
                <a:latin typeface="Meiryo UI" panose="020B0604030504040204" pitchFamily="50" charset="-128"/>
                <a:ea typeface="Meiryo UI" panose="020B0604030504040204" pitchFamily="50" charset="-128"/>
              </a:rPr>
              <a:t>＆</a:t>
            </a:r>
            <a:r>
              <a:rPr kumimoji="1" lang="en-US" altLang="ja-JP" dirty="0">
                <a:solidFill>
                  <a:srgbClr val="FF5050"/>
                </a:solidFill>
                <a:latin typeface="Meiryo UI" panose="020B0604030504040204" pitchFamily="50" charset="-128"/>
                <a:ea typeface="Meiryo UI" panose="020B0604030504040204" pitchFamily="50" charset="-128"/>
              </a:rPr>
              <a:t>A</a:t>
            </a:r>
          </a:p>
          <a:p>
            <a:endParaRPr lang="en-US" altLang="ja-JP" dirty="0">
              <a:solidFill>
                <a:srgbClr val="FF5050"/>
              </a:solidFill>
              <a:latin typeface="Meiryo UI" panose="020B0604030504040204" pitchFamily="50" charset="-128"/>
              <a:ea typeface="Meiryo UI" panose="020B0604030504040204" pitchFamily="50" charset="-128"/>
            </a:endParaRPr>
          </a:p>
          <a:p>
            <a:r>
              <a:rPr kumimoji="1" lang="ja-JP" altLang="en-US" dirty="0">
                <a:solidFill>
                  <a:srgbClr val="FF5050"/>
                </a:solidFill>
                <a:latin typeface="Meiryo UI" panose="020B0604030504040204" pitchFamily="50" charset="-128"/>
                <a:ea typeface="Meiryo UI" panose="020B0604030504040204" pitchFamily="50" charset="-128"/>
              </a:rPr>
              <a:t>マルチモーダルにすることにより、複数のモデルを作ることにより計算のコストが大きくなるが、その辺はどれくらい変わってくる？</a:t>
            </a:r>
            <a:endParaRPr kumimoji="1" lang="en-US" altLang="ja-JP" dirty="0">
              <a:solidFill>
                <a:srgbClr val="FF5050"/>
              </a:solidFill>
              <a:latin typeface="Meiryo UI" panose="020B0604030504040204" pitchFamily="50" charset="-128"/>
              <a:ea typeface="Meiryo UI" panose="020B0604030504040204" pitchFamily="50" charset="-128"/>
            </a:endParaRPr>
          </a:p>
          <a:p>
            <a:r>
              <a:rPr kumimoji="1" lang="ja-JP" altLang="en-US" dirty="0">
                <a:solidFill>
                  <a:srgbClr val="FF5050"/>
                </a:solidFill>
                <a:latin typeface="Meiryo UI" panose="020B0604030504040204" pitchFamily="50" charset="-128"/>
                <a:ea typeface="Meiryo UI" panose="020B0604030504040204" pitchFamily="50" charset="-128"/>
              </a:rPr>
              <a:t>⇒　確かに、もし実現するのであればクラウド利用を考えるなどする必要アリ。エッジでは難しそう。</a:t>
            </a:r>
            <a:endParaRPr kumimoji="1" lang="en-US" altLang="ja-JP" dirty="0">
              <a:solidFill>
                <a:srgbClr val="FF5050"/>
              </a:solidFill>
              <a:latin typeface="Meiryo UI" panose="020B0604030504040204" pitchFamily="50" charset="-128"/>
              <a:ea typeface="Meiryo UI" panose="020B0604030504040204" pitchFamily="50" charset="-128"/>
            </a:endParaRPr>
          </a:p>
          <a:p>
            <a:endParaRPr lang="en-US" altLang="ja-JP" dirty="0">
              <a:solidFill>
                <a:srgbClr val="FF5050"/>
              </a:solidFill>
              <a:latin typeface="Meiryo UI" panose="020B0604030504040204" pitchFamily="50" charset="-128"/>
              <a:ea typeface="Meiryo UI" panose="020B0604030504040204" pitchFamily="50" charset="-128"/>
            </a:endParaRPr>
          </a:p>
          <a:p>
            <a:endParaRPr kumimoji="1" lang="en-US" altLang="ja-JP" dirty="0">
              <a:solidFill>
                <a:srgbClr val="FF5050"/>
              </a:solidFill>
              <a:latin typeface="Meiryo UI" panose="020B0604030504040204" pitchFamily="50" charset="-128"/>
              <a:ea typeface="Meiryo UI" panose="020B0604030504040204" pitchFamily="50" charset="-128"/>
            </a:endParaRPr>
          </a:p>
          <a:p>
            <a:endParaRPr lang="en-US" altLang="ja-JP"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65294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9BF0BB56-5D59-26B4-A302-7D6E2E6A643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095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2441734-810F-D360-9B86-1FCABDB0593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44207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30852F0-7CAD-9C6F-DB2A-3E765131889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148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088C835-F7B6-FCE9-1052-D363FE606C1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26462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EB06FC9-91BE-5784-191B-B83BD8C0BA7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6362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B1A574A-13EA-6521-8C9A-0BD90FBAF7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7340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462EC651-A15A-A978-45B3-7FF16E6A807A}"/>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91359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51C10DA1-1FA6-A587-F800-19D1C06BF3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227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2896</TotalTime>
  <Words>479</Words>
  <Application>Microsoft Office PowerPoint</Application>
  <PresentationFormat>ワイド画面</PresentationFormat>
  <Paragraphs>45</Paragraphs>
  <Slides>29</Slides>
  <Notes>10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Meiryo UI</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hirooka hirooka</dc:creator>
  <cp:lastModifiedBy>hirooka hirooka</cp:lastModifiedBy>
  <cp:revision>164</cp:revision>
  <dcterms:created xsi:type="dcterms:W3CDTF">2024-06-02T16:53:27Z</dcterms:created>
  <dcterms:modified xsi:type="dcterms:W3CDTF">2024-06-08T08:38:52Z</dcterms:modified>
</cp:coreProperties>
</file>